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</p:sldIdLst>
  <p:sldSz cx="6858000" cy="9144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7994" autoAdjust="0"/>
    <p:restoredTop sz="94660"/>
  </p:normalViewPr>
  <p:slideViewPr>
    <p:cSldViewPr>
      <p:cViewPr varScale="1">
        <p:scale>
          <a:sx n="79" d="100"/>
          <a:sy n="79" d="100"/>
        </p:scale>
        <p:origin x="2880" y="90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09836B-1A69-421D-806E-057710E6682E}" type="datetimeFigureOut">
              <a:rPr lang="ru-RU" smtClean="0"/>
              <a:t>13.04.2018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3BE5D-E2BC-45AA-87DE-7C322EB714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419447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09836B-1A69-421D-806E-057710E6682E}" type="datetimeFigureOut">
              <a:rPr lang="ru-RU" smtClean="0"/>
              <a:t>13.04.2018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3BE5D-E2BC-45AA-87DE-7C322EB714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89390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09836B-1A69-421D-806E-057710E6682E}" type="datetimeFigureOut">
              <a:rPr lang="ru-RU" smtClean="0"/>
              <a:t>13.04.2018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3BE5D-E2BC-45AA-87DE-7C322EB714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628443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09836B-1A69-421D-806E-057710E6682E}" type="datetimeFigureOut">
              <a:rPr lang="ru-RU" smtClean="0"/>
              <a:t>13.04.2018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3BE5D-E2BC-45AA-87DE-7C322EB714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73817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09836B-1A69-421D-806E-057710E6682E}" type="datetimeFigureOut">
              <a:rPr lang="ru-RU" smtClean="0"/>
              <a:t>13.04.2018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3BE5D-E2BC-45AA-87DE-7C322EB714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22783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09836B-1A69-421D-806E-057710E6682E}" type="datetimeFigureOut">
              <a:rPr lang="ru-RU" smtClean="0"/>
              <a:t>13.04.2018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3BE5D-E2BC-45AA-87DE-7C322EB714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84530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09836B-1A69-421D-806E-057710E6682E}" type="datetimeFigureOut">
              <a:rPr lang="ru-RU" smtClean="0"/>
              <a:t>13.04.2018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3BE5D-E2BC-45AA-87DE-7C322EB714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81280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09836B-1A69-421D-806E-057710E6682E}" type="datetimeFigureOut">
              <a:rPr lang="ru-RU" smtClean="0"/>
              <a:t>13.04.2018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3BE5D-E2BC-45AA-87DE-7C322EB714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29216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09836B-1A69-421D-806E-057710E6682E}" type="datetimeFigureOut">
              <a:rPr lang="ru-RU" smtClean="0"/>
              <a:t>13.04.2018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3BE5D-E2BC-45AA-87DE-7C322EB714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34737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09836B-1A69-421D-806E-057710E6682E}" type="datetimeFigureOut">
              <a:rPr lang="ru-RU" smtClean="0"/>
              <a:t>13.04.2018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3BE5D-E2BC-45AA-87DE-7C322EB714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662749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09836B-1A69-421D-806E-057710E6682E}" type="datetimeFigureOut">
              <a:rPr lang="ru-RU" smtClean="0"/>
              <a:t>13.04.2018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B3BE5D-E2BC-45AA-87DE-7C322EB714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539373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09836B-1A69-421D-806E-057710E6682E}" type="datetimeFigureOut">
              <a:rPr lang="ru-RU" smtClean="0"/>
              <a:t>13.04.2018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B3BE5D-E2BC-45AA-87DE-7C322EB714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33161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04548473"/>
              </p:ext>
            </p:extLst>
          </p:nvPr>
        </p:nvGraphicFramePr>
        <p:xfrm>
          <a:off x="620688" y="2771800"/>
          <a:ext cx="5904656" cy="6048667"/>
        </p:xfrm>
        <a:graphic>
          <a:graphicData uri="http://schemas.openxmlformats.org/drawingml/2006/table">
            <a:tbl>
              <a:tblPr/>
              <a:tblGrid>
                <a:gridCol w="4232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6162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1979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144016"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Индивидуальные условия договора потребительского кредита (займа)</a:t>
                      </a:r>
                    </a:p>
                  </a:txBody>
                  <a:tcPr marL="5747" marR="5747" marT="57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№ п/п</a:t>
                      </a:r>
                    </a:p>
                  </a:txBody>
                  <a:tcPr marL="5747" marR="5747" marT="57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Условие</a:t>
                      </a:r>
                    </a:p>
                  </a:txBody>
                  <a:tcPr marL="5747" marR="5747" marT="57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Содержание условия</a:t>
                      </a:r>
                    </a:p>
                  </a:txBody>
                  <a:tcPr marL="5747" marR="5747" marT="57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</a:t>
                      </a:r>
                    </a:p>
                  </a:txBody>
                  <a:tcPr marL="5747" marR="5747" marT="57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Сумма кредита (займа) или лимит кредитования и порядок его изменения</a:t>
                      </a:r>
                    </a:p>
                  </a:txBody>
                  <a:tcPr marL="5747" marR="5747" marT="57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5747" marR="5747" marT="57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4016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</a:t>
                      </a:r>
                    </a:p>
                  </a:txBody>
                  <a:tcPr marL="5747" marR="5747" marT="57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Срок действия договора, срок возврата кредита (займа)</a:t>
                      </a:r>
                    </a:p>
                  </a:txBody>
                  <a:tcPr marL="5747" marR="5747" marT="57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5747" marR="5747" marT="57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44016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</a:t>
                      </a:r>
                    </a:p>
                  </a:txBody>
                  <a:tcPr marL="5747" marR="5747" marT="57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Валюта, в которой предоставляется кредит (заем)</a:t>
                      </a:r>
                    </a:p>
                  </a:txBody>
                  <a:tcPr marL="5747" marR="5747" marT="57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5747" marR="5747" marT="57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</a:t>
                      </a:r>
                    </a:p>
                  </a:txBody>
                  <a:tcPr marL="5747" marR="5747" marT="57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Процентная ставка (процентные ставки) (в процентах годовых) или порядок ее (их) определения</a:t>
                      </a:r>
                    </a:p>
                  </a:txBody>
                  <a:tcPr marL="5747" marR="5747" marT="57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5747" marR="5747" marT="57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32047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</a:t>
                      </a:r>
                    </a:p>
                  </a:txBody>
                  <a:tcPr marL="5747" marR="5747" marT="57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Порядок определения курса иностранной валюты при переводе денежных средств кредитором третьему лицу, указанному заемщиком</a:t>
                      </a:r>
                    </a:p>
                  </a:txBody>
                  <a:tcPr marL="5747" marR="5747" marT="57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5747" marR="5747" marT="57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32047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</a:t>
                      </a:r>
                    </a:p>
                  </a:txBody>
                  <a:tcPr marL="5747" marR="5747" marT="57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Количество, размер и периодичность (сроки) платежей заемщика по договору или порядок определения этих платежей</a:t>
                      </a:r>
                    </a:p>
                  </a:txBody>
                  <a:tcPr marL="5747" marR="5747" marT="57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5747" marR="5747" marT="57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32047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</a:t>
                      </a:r>
                    </a:p>
                  </a:txBody>
                  <a:tcPr marL="5747" marR="5747" marT="57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Порядок изменения количества, размера и периодичности (сроков) платежей заемщика при частичном досрочном возврате кредита (займа)</a:t>
                      </a:r>
                    </a:p>
                  </a:txBody>
                  <a:tcPr marL="5747" marR="5747" marT="57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5747" marR="5747" marT="57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8</a:t>
                      </a:r>
                    </a:p>
                  </a:txBody>
                  <a:tcPr marL="5747" marR="5747" marT="57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Способы исполнения заемщиком обязательств по договору по месту нахождения заемщика</a:t>
                      </a:r>
                    </a:p>
                  </a:txBody>
                  <a:tcPr marL="5747" marR="5747" marT="57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5747" marR="5747" marT="57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8.1</a:t>
                      </a:r>
                    </a:p>
                  </a:txBody>
                  <a:tcPr marL="5747" marR="5747" marT="57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Бесплатный способ исполнения заемщиком обязательств по договору</a:t>
                      </a:r>
                    </a:p>
                  </a:txBody>
                  <a:tcPr marL="5747" marR="5747" marT="57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5747" marR="5747" marT="57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44016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</a:t>
                      </a:r>
                    </a:p>
                  </a:txBody>
                  <a:tcPr marL="5747" marR="5747" marT="57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Обязанность заемщика заключить иные договоры</a:t>
                      </a:r>
                    </a:p>
                  </a:txBody>
                  <a:tcPr marL="5747" marR="5747" marT="57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5747" marR="5747" marT="57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432047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</a:t>
                      </a:r>
                    </a:p>
                  </a:txBody>
                  <a:tcPr marL="5747" marR="5747" marT="57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Обязанность заемщика по предоставлению обеспечения исполнения обязательств по договору и требования к такому обеспечению</a:t>
                      </a:r>
                    </a:p>
                  </a:txBody>
                  <a:tcPr marL="5747" marR="5747" marT="57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5747" marR="5747" marT="57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11</a:t>
                      </a:r>
                    </a:p>
                  </a:txBody>
                  <a:tcPr marL="5747" marR="5747" marT="57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Цели использования заемщиком потребительского кредита (займа)</a:t>
                      </a:r>
                    </a:p>
                  </a:txBody>
                  <a:tcPr marL="5747" marR="5747" marT="57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5747" marR="5747" marT="57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432047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12</a:t>
                      </a:r>
                    </a:p>
                  </a:txBody>
                  <a:tcPr marL="5747" marR="5747" marT="57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Ответственность заемщика за ненадлежащее исполнение условий договора, размер неустойки (штрафа, пени) или порядок их определения</a:t>
                      </a:r>
                    </a:p>
                  </a:txBody>
                  <a:tcPr marL="5747" marR="5747" marT="57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5747" marR="5747" marT="57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13</a:t>
                      </a:r>
                    </a:p>
                  </a:txBody>
                  <a:tcPr marL="5747" marR="5747" marT="57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Условие об уступке кредитором третьим лицам прав (требований) по договору</a:t>
                      </a:r>
                    </a:p>
                  </a:txBody>
                  <a:tcPr marL="5747" marR="5747" marT="57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5747" marR="5747" marT="57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44016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14</a:t>
                      </a:r>
                    </a:p>
                  </a:txBody>
                  <a:tcPr marL="5747" marR="5747" marT="57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Согласие заемщика с общими условиями договора</a:t>
                      </a:r>
                    </a:p>
                  </a:txBody>
                  <a:tcPr marL="5747" marR="5747" marT="57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5747" marR="5747" marT="57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576064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15</a:t>
                      </a:r>
                    </a:p>
                  </a:txBody>
                  <a:tcPr marL="5747" marR="5747" marT="57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Услуги, оказываемые кредитором заемщику за отдельную плату и необходимые для заключения договора, их цена или порядок ее определения, а также согласие заемщика на оказание таких услуг</a:t>
                      </a:r>
                    </a:p>
                  </a:txBody>
                  <a:tcPr marL="5747" marR="5747" marT="57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5747" marR="5747" marT="57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16</a:t>
                      </a:r>
                    </a:p>
                  </a:txBody>
                  <a:tcPr marL="5747" marR="5747" marT="57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Способ обмена информацией между кредитором и заемщиком</a:t>
                      </a:r>
                    </a:p>
                  </a:txBody>
                  <a:tcPr marL="5747" marR="5747" marT="57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5747" marR="5747" marT="57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288032"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17</a:t>
                      </a:r>
                    </a:p>
                  </a:txBody>
                  <a:tcPr marL="5747" marR="5747" marT="57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ru-RU" sz="800" b="0" i="1" u="sng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ИНЫЕ УСЛОВИЯ, ТРЕБУЮЩИЕ СОГЛАСОВАНИЯ КРЕДИТОРОМ И ЗАЕМЩИКОМ ИНДИВИДУАЛЬНО </a:t>
                      </a:r>
                    </a:p>
                  </a:txBody>
                  <a:tcPr marL="5747" marR="5747" marT="57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5747" marR="5747" marT="5747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</a:tbl>
          </a:graphicData>
        </a:graphic>
      </p:graphicFrame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1087" y="395536"/>
            <a:ext cx="2341563" cy="2036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80" y="395536"/>
            <a:ext cx="725487" cy="347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561276" y="743199"/>
            <a:ext cx="3515796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ИНДИВИДУАЛЬНЫЕ УСЛОВИЯ ДОГОВОРА ПОТРЕБИТЕЛЬСКОГО КРЕДИТА (ЗАЙМА) </a:t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соответствии с требованиями статьи 5 Закона № 353-ФЗ должны быть оформлены в следующем порядке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980728" y="1316832"/>
            <a:ext cx="288032" cy="2308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900" dirty="0">
                <a:solidFill>
                  <a:srgbClr val="FF0000"/>
                </a:solidFill>
                <a:latin typeface="Impact" panose="020B0806030902050204" pitchFamily="34" charset="0"/>
              </a:rPr>
              <a:t>1</a:t>
            </a:r>
          </a:p>
        </p:txBody>
      </p:sp>
      <p:sp>
        <p:nvSpPr>
          <p:cNvPr id="24" name="Овал 23"/>
          <p:cNvSpPr/>
          <p:nvPr/>
        </p:nvSpPr>
        <p:spPr>
          <a:xfrm>
            <a:off x="1016732" y="1324236"/>
            <a:ext cx="216024" cy="21602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TextBox 24"/>
          <p:cNvSpPr txBox="1"/>
          <p:nvPr/>
        </p:nvSpPr>
        <p:spPr>
          <a:xfrm>
            <a:off x="548680" y="179512"/>
            <a:ext cx="288032" cy="2308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900" dirty="0">
                <a:solidFill>
                  <a:srgbClr val="FF0000"/>
                </a:solidFill>
                <a:latin typeface="Impact" panose="020B0806030902050204" pitchFamily="34" charset="0"/>
              </a:rPr>
              <a:t>2</a:t>
            </a:r>
          </a:p>
        </p:txBody>
      </p:sp>
      <p:sp>
        <p:nvSpPr>
          <p:cNvPr id="26" name="Овал 25"/>
          <p:cNvSpPr/>
          <p:nvPr/>
        </p:nvSpPr>
        <p:spPr>
          <a:xfrm>
            <a:off x="584684" y="186916"/>
            <a:ext cx="216024" cy="21602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TextBox 26"/>
          <p:cNvSpPr txBox="1"/>
          <p:nvPr/>
        </p:nvSpPr>
        <p:spPr>
          <a:xfrm>
            <a:off x="4437112" y="1028800"/>
            <a:ext cx="288032" cy="2308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900" dirty="0">
                <a:solidFill>
                  <a:srgbClr val="FF0000"/>
                </a:solidFill>
                <a:latin typeface="Impact" panose="020B0806030902050204" pitchFamily="34" charset="0"/>
              </a:rPr>
              <a:t>4</a:t>
            </a:r>
          </a:p>
        </p:txBody>
      </p:sp>
      <p:sp>
        <p:nvSpPr>
          <p:cNvPr id="28" name="Овал 27"/>
          <p:cNvSpPr/>
          <p:nvPr/>
        </p:nvSpPr>
        <p:spPr>
          <a:xfrm>
            <a:off x="4473116" y="1036204"/>
            <a:ext cx="216024" cy="21602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TextBox 31"/>
          <p:cNvSpPr txBox="1"/>
          <p:nvPr/>
        </p:nvSpPr>
        <p:spPr>
          <a:xfrm>
            <a:off x="1124744" y="2901008"/>
            <a:ext cx="288032" cy="2308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900" dirty="0">
                <a:solidFill>
                  <a:srgbClr val="FF0000"/>
                </a:solidFill>
                <a:latin typeface="Impact" panose="020B0806030902050204" pitchFamily="34" charset="0"/>
              </a:rPr>
              <a:t>5</a:t>
            </a:r>
          </a:p>
        </p:txBody>
      </p:sp>
      <p:sp>
        <p:nvSpPr>
          <p:cNvPr id="33" name="Овал 32"/>
          <p:cNvSpPr/>
          <p:nvPr/>
        </p:nvSpPr>
        <p:spPr>
          <a:xfrm>
            <a:off x="1160748" y="2908412"/>
            <a:ext cx="216024" cy="21602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TextBox 33"/>
          <p:cNvSpPr txBox="1"/>
          <p:nvPr/>
        </p:nvSpPr>
        <p:spPr>
          <a:xfrm>
            <a:off x="260648" y="3765104"/>
            <a:ext cx="288032" cy="2308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900" dirty="0">
                <a:solidFill>
                  <a:srgbClr val="FF0000"/>
                </a:solidFill>
                <a:latin typeface="Impact" panose="020B0806030902050204" pitchFamily="34" charset="0"/>
              </a:rPr>
              <a:t>7</a:t>
            </a:r>
          </a:p>
        </p:txBody>
      </p:sp>
      <p:sp>
        <p:nvSpPr>
          <p:cNvPr id="35" name="Овал 34"/>
          <p:cNvSpPr/>
          <p:nvPr/>
        </p:nvSpPr>
        <p:spPr>
          <a:xfrm>
            <a:off x="296652" y="3772508"/>
            <a:ext cx="216024" cy="21602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6" name="TextBox 35"/>
          <p:cNvSpPr txBox="1"/>
          <p:nvPr/>
        </p:nvSpPr>
        <p:spPr>
          <a:xfrm>
            <a:off x="260648" y="8517632"/>
            <a:ext cx="288032" cy="2308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900" dirty="0">
                <a:solidFill>
                  <a:srgbClr val="FF0000"/>
                </a:solidFill>
                <a:latin typeface="Impact" panose="020B0806030902050204" pitchFamily="34" charset="0"/>
              </a:rPr>
              <a:t>8</a:t>
            </a:r>
          </a:p>
        </p:txBody>
      </p:sp>
      <p:sp>
        <p:nvSpPr>
          <p:cNvPr id="37" name="Овал 36"/>
          <p:cNvSpPr/>
          <p:nvPr/>
        </p:nvSpPr>
        <p:spPr>
          <a:xfrm>
            <a:off x="296652" y="8525036"/>
            <a:ext cx="216024" cy="21602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TextBox 37"/>
          <p:cNvSpPr txBox="1"/>
          <p:nvPr/>
        </p:nvSpPr>
        <p:spPr>
          <a:xfrm>
            <a:off x="5949280" y="6861448"/>
            <a:ext cx="288032" cy="2308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900" dirty="0">
                <a:solidFill>
                  <a:srgbClr val="FF0000"/>
                </a:solidFill>
                <a:latin typeface="Impact" panose="020B0806030902050204" pitchFamily="34" charset="0"/>
              </a:rPr>
              <a:t>6</a:t>
            </a:r>
          </a:p>
        </p:txBody>
      </p:sp>
      <p:sp>
        <p:nvSpPr>
          <p:cNvPr id="39" name="Овал 38"/>
          <p:cNvSpPr/>
          <p:nvPr/>
        </p:nvSpPr>
        <p:spPr>
          <a:xfrm>
            <a:off x="5985284" y="6868852"/>
            <a:ext cx="216024" cy="21602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TextBox 39"/>
          <p:cNvSpPr txBox="1"/>
          <p:nvPr/>
        </p:nvSpPr>
        <p:spPr>
          <a:xfrm>
            <a:off x="5517232" y="7236296"/>
            <a:ext cx="288032" cy="2308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900" dirty="0">
                <a:solidFill>
                  <a:srgbClr val="FF0000"/>
                </a:solidFill>
                <a:latin typeface="Impact" panose="020B0806030902050204" pitchFamily="34" charset="0"/>
              </a:rPr>
              <a:t>6</a:t>
            </a:r>
          </a:p>
        </p:txBody>
      </p:sp>
      <p:sp>
        <p:nvSpPr>
          <p:cNvPr id="41" name="Овал 40"/>
          <p:cNvSpPr/>
          <p:nvPr/>
        </p:nvSpPr>
        <p:spPr>
          <a:xfrm>
            <a:off x="5553236" y="7243700"/>
            <a:ext cx="216024" cy="21602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TextBox 41"/>
          <p:cNvSpPr txBox="1"/>
          <p:nvPr/>
        </p:nvSpPr>
        <p:spPr>
          <a:xfrm>
            <a:off x="5949280" y="7869560"/>
            <a:ext cx="288032" cy="2308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900" dirty="0">
                <a:solidFill>
                  <a:srgbClr val="FF0000"/>
                </a:solidFill>
                <a:latin typeface="Impact" panose="020B0806030902050204" pitchFamily="34" charset="0"/>
              </a:rPr>
              <a:t>6</a:t>
            </a:r>
          </a:p>
        </p:txBody>
      </p:sp>
      <p:sp>
        <p:nvSpPr>
          <p:cNvPr id="43" name="Овал 42"/>
          <p:cNvSpPr/>
          <p:nvPr/>
        </p:nvSpPr>
        <p:spPr>
          <a:xfrm>
            <a:off x="5985284" y="7876964"/>
            <a:ext cx="216024" cy="21602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0" name="TextBox 29"/>
          <p:cNvSpPr txBox="1"/>
          <p:nvPr/>
        </p:nvSpPr>
        <p:spPr>
          <a:xfrm>
            <a:off x="5833231" y="3340460"/>
            <a:ext cx="288032" cy="2308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900" dirty="0">
                <a:solidFill>
                  <a:srgbClr val="FF0000"/>
                </a:solidFill>
                <a:latin typeface="Impact" panose="020B0806030902050204" pitchFamily="34" charset="0"/>
              </a:rPr>
              <a:t>3</a:t>
            </a:r>
          </a:p>
        </p:txBody>
      </p:sp>
      <p:sp>
        <p:nvSpPr>
          <p:cNvPr id="31" name="Овал 30"/>
          <p:cNvSpPr/>
          <p:nvPr/>
        </p:nvSpPr>
        <p:spPr>
          <a:xfrm>
            <a:off x="5869235" y="3347864"/>
            <a:ext cx="216024" cy="21602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13810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0364" y="908303"/>
            <a:ext cx="6480720" cy="1719481"/>
          </a:xfrm>
        </p:spPr>
        <p:txBody>
          <a:bodyPr>
            <a:normAutofit/>
          </a:bodyPr>
          <a:lstStyle/>
          <a:p>
            <a:br>
              <a:rPr lang="ru-R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ОБЩИЕ УСЛОВИЯ ДОГОВОРА ПОТРЕБИТЕЛЬСКОГО КРЕДИТА (ЗАЙМА)</a:t>
            </a:r>
            <a:br>
              <a:rPr lang="en-US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 соответствии с требованиями статьи 5 Закона № 353-ФЗ должны содержать следующие условия: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933056" y="251520"/>
            <a:ext cx="25922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i="1" dirty="0"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Утверждение в установленном порядке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332656" y="2483768"/>
            <a:ext cx="6264696" cy="61042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42900" algn="just">
              <a:spcBef>
                <a:spcPts val="800"/>
              </a:spcBef>
              <a:spcAft>
                <a:spcPts val="0"/>
              </a:spcAft>
            </a:pPr>
            <a:endParaRPr lang="ru-RU" sz="12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indent="342900" algn="just">
              <a:spcBef>
                <a:spcPts val="800"/>
              </a:spcBef>
              <a:spcAft>
                <a:spcPts val="0"/>
              </a:spcAft>
            </a:pPr>
            <a:r>
              <a:rPr lang="ru-RU" sz="12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1) наименование кредитора, место нахождения постоянно действующего исполнительного органа, контактный телефон, по которому осуществляется связь с кредитором, официальный сайт в информационно-телекоммуникационной сети "Интернет", номер лицензии на осуществление банковских операций (для кредитных организаций), информация о внесении сведений о кредиторе в соответствующий государственный реестр (для </a:t>
            </a:r>
            <a:r>
              <a:rPr lang="ru-RU" sz="1200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микрофинансовых</a:t>
            </a:r>
            <a:r>
              <a:rPr lang="ru-RU" sz="12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организаций, ломбардов), о членстве в саморегулируемой организации (для кредитных потребительских кооперативов);</a:t>
            </a:r>
          </a:p>
          <a:p>
            <a:pPr indent="342900" algn="just">
              <a:spcBef>
                <a:spcPts val="800"/>
              </a:spcBef>
              <a:spcAft>
                <a:spcPts val="0"/>
              </a:spcAft>
            </a:pPr>
            <a:r>
              <a:rPr lang="ru-RU" sz="12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2) требования к заемщику, которые установлены кредитором и выполнение которых является обязательным для предоставления потребительского кредита (займа);</a:t>
            </a:r>
          </a:p>
          <a:p>
            <a:pPr indent="342900" algn="just">
              <a:spcBef>
                <a:spcPts val="800"/>
              </a:spcBef>
              <a:spcAft>
                <a:spcPts val="0"/>
              </a:spcAft>
            </a:pPr>
            <a:r>
              <a:rPr lang="ru-RU" sz="12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3) сроки рассмотрения оформленного заемщиком заявления о предоставлении потребительского кредита (займа) и принятия кредитором решения относительно этого заявления, а также перечень документов, необходимых для рассмотрения заявления, в том числе для оценки кредитоспособности заемщика;</a:t>
            </a:r>
          </a:p>
          <a:p>
            <a:pPr indent="342900" algn="just">
              <a:spcBef>
                <a:spcPts val="800"/>
              </a:spcBef>
              <a:spcAft>
                <a:spcPts val="0"/>
              </a:spcAft>
            </a:pPr>
            <a:r>
              <a:rPr lang="ru-RU" sz="12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4) виды потребительского кредита (займа);</a:t>
            </a:r>
          </a:p>
          <a:p>
            <a:pPr indent="342900" algn="just">
              <a:spcBef>
                <a:spcPts val="800"/>
              </a:spcBef>
              <a:spcAft>
                <a:spcPts val="0"/>
              </a:spcAft>
            </a:pPr>
            <a:r>
              <a:rPr lang="ru-RU" sz="12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5) суммы потребительского кредита (займа) и сроки его возврата;</a:t>
            </a:r>
          </a:p>
          <a:p>
            <a:pPr indent="342900" algn="just">
              <a:spcBef>
                <a:spcPts val="800"/>
              </a:spcBef>
              <a:spcAft>
                <a:spcPts val="0"/>
              </a:spcAft>
            </a:pPr>
            <a:r>
              <a:rPr lang="ru-RU" sz="12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6) валюты, в которых предоставляется потребительский кредит (заем);</a:t>
            </a:r>
          </a:p>
          <a:p>
            <a:pPr indent="342900" algn="just">
              <a:spcBef>
                <a:spcPts val="800"/>
              </a:spcBef>
              <a:spcAft>
                <a:spcPts val="0"/>
              </a:spcAft>
            </a:pPr>
            <a:r>
              <a:rPr lang="ru-RU" sz="12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7) способы предоставления потребительского кредита (займа), в том числе с использованием заемщиком электронных средств платежа;</a:t>
            </a:r>
          </a:p>
          <a:p>
            <a:pPr indent="342900" algn="just">
              <a:spcBef>
                <a:spcPts val="800"/>
              </a:spcBef>
              <a:spcAft>
                <a:spcPts val="0"/>
              </a:spcAft>
            </a:pPr>
            <a:r>
              <a:rPr lang="ru-RU" sz="12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8) процентные ставки в процентах годовых, а при применении переменных процентных ставок - порядок их определения, соответствующий требованиям настоящего Федерального закона;</a:t>
            </a:r>
          </a:p>
          <a:p>
            <a:pPr indent="342900" algn="just">
              <a:spcBef>
                <a:spcPts val="800"/>
              </a:spcBef>
              <a:spcAft>
                <a:spcPts val="0"/>
              </a:spcAft>
            </a:pPr>
            <a:r>
              <a:rPr lang="ru-RU" sz="12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9) виды и суммы иных платежей заемщика по договору потребительского кредита (займа);</a:t>
            </a:r>
          </a:p>
          <a:p>
            <a:pPr indent="342900" algn="just">
              <a:spcBef>
                <a:spcPts val="800"/>
              </a:spcBef>
              <a:spcAft>
                <a:spcPts val="0"/>
              </a:spcAft>
            </a:pPr>
            <a:r>
              <a:rPr lang="ru-RU" sz="12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10) диапазоны значений полной стоимости потребительского кредита (займа), определенных с учетом требований настоящего Федерального закона по видам потребительского кредита (займа);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221088" y="251520"/>
            <a:ext cx="288032" cy="2308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900" dirty="0">
                <a:solidFill>
                  <a:srgbClr val="FF0000"/>
                </a:solidFill>
                <a:latin typeface="Impact" panose="020B0806030902050204" pitchFamily="34" charset="0"/>
              </a:rPr>
              <a:t>1</a:t>
            </a:r>
          </a:p>
        </p:txBody>
      </p:sp>
      <p:sp>
        <p:nvSpPr>
          <p:cNvPr id="8" name="Овал 7"/>
          <p:cNvSpPr/>
          <p:nvPr/>
        </p:nvSpPr>
        <p:spPr>
          <a:xfrm>
            <a:off x="4257092" y="258924"/>
            <a:ext cx="216024" cy="21602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06326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60648" y="251520"/>
            <a:ext cx="6408712" cy="88639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42900" algn="just">
              <a:spcBef>
                <a:spcPts val="800"/>
              </a:spcBef>
            </a:pPr>
            <a:r>
              <a:rPr lang="ru-RU" sz="12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11) периодичность платежей заемщика при возврате потребительского кредита (займа), уплате процентов и иных платежей по кредиту (займу);</a:t>
            </a:r>
          </a:p>
          <a:p>
            <a:pPr indent="342900" algn="just">
              <a:spcBef>
                <a:spcPts val="800"/>
              </a:spcBef>
            </a:pPr>
            <a:r>
              <a:rPr lang="ru-RU" sz="12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12) способы возврата заемщиком потребительского кредита (займа), уплаты процентов по нему, включая бесплатный способ исполнения заемщиком обязательств по договору потребительского кредита (займа);</a:t>
            </a:r>
          </a:p>
          <a:p>
            <a:pPr indent="342900" algn="just">
              <a:spcBef>
                <a:spcPts val="800"/>
              </a:spcBef>
            </a:pPr>
            <a:r>
              <a:rPr lang="ru-RU" sz="12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13) сроки, в течение которых заемщик вправе отказаться от получения потребительского кредита (займа);</a:t>
            </a:r>
          </a:p>
          <a:p>
            <a:pPr indent="342900" algn="just">
              <a:spcBef>
                <a:spcPts val="800"/>
              </a:spcBef>
            </a:pPr>
            <a:r>
              <a:rPr lang="ru-RU" sz="12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14) способы обеспечения исполнения обязательств по договору потребительского кредита (займа);</a:t>
            </a:r>
          </a:p>
          <a:p>
            <a:pPr indent="342900" algn="just">
              <a:spcBef>
                <a:spcPts val="800"/>
              </a:spcBef>
            </a:pPr>
            <a:r>
              <a:rPr lang="ru-RU" sz="12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15) ответственность заемщика за ненадлежащее исполнение договора потребительского кредита (займа), размеры неустойки (штрафа, пени), порядок ее расчета, а также информация о том, в каких случаях данные санкции могут быть применены;</a:t>
            </a:r>
          </a:p>
          <a:p>
            <a:pPr indent="342900" algn="just">
              <a:spcBef>
                <a:spcPts val="800"/>
              </a:spcBef>
              <a:spcAft>
                <a:spcPts val="0"/>
              </a:spcAft>
            </a:pPr>
            <a:r>
              <a:rPr lang="ru-RU" sz="12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16) информация об иных договорах, которые заемщик обязан заключить, и (или) иных услугах, которые он обязан получить в связи с договором потребительского кредита (займа), а также информация о возможности заемщика согласиться с заключением таких договоров и (или) оказанием таких услуг либо отказаться от них;</a:t>
            </a:r>
          </a:p>
          <a:p>
            <a:pPr indent="342900" algn="just">
              <a:spcBef>
                <a:spcPts val="800"/>
              </a:spcBef>
              <a:spcAft>
                <a:spcPts val="0"/>
              </a:spcAft>
            </a:pPr>
            <a:r>
              <a:rPr lang="ru-RU" sz="12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17) информация о возможном увеличении суммы расходов заемщика по сравнению с ожидаемой суммой расходов в рублях, в том числе при применении переменной процентной ставки, а также информация о том, что изменение курса иностранной валюты в прошлом не свидетельствует об изменении ее курса в будущем (для потребительских кредитов (займов) в иностранной валюте);</a:t>
            </a:r>
          </a:p>
          <a:p>
            <a:pPr indent="342900" algn="just">
              <a:spcBef>
                <a:spcPts val="800"/>
              </a:spcBef>
              <a:spcAft>
                <a:spcPts val="0"/>
              </a:spcAft>
            </a:pPr>
            <a:r>
              <a:rPr lang="ru-RU" sz="12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18) информация об определении курса иностранной валюты в случае, если валюта, в которой осуществляется перевод денежных средств кредитором третьему лицу, указанному заемщиком при предоставлении потребительского кредита (займа), может отличаться от валюты потребительского кредита (займа);</a:t>
            </a:r>
          </a:p>
          <a:p>
            <a:pPr indent="342900" algn="just">
              <a:spcBef>
                <a:spcPts val="800"/>
              </a:spcBef>
              <a:spcAft>
                <a:spcPts val="0"/>
              </a:spcAft>
            </a:pPr>
            <a:r>
              <a:rPr lang="ru-RU" sz="12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19) информация о возможности запрета уступки кредитором третьим лицам прав (требований) по договору потребительского кредита (займа);</a:t>
            </a:r>
          </a:p>
          <a:p>
            <a:pPr indent="342900" algn="just">
              <a:spcBef>
                <a:spcPts val="800"/>
              </a:spcBef>
              <a:spcAft>
                <a:spcPts val="0"/>
              </a:spcAft>
            </a:pPr>
            <a:r>
              <a:rPr lang="ru-RU" sz="12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20) порядок предоставления заемщиком информации об использовании потребительского кредита (займа) (при включении в договор потребительского кредита (займа) условия об использовании заемщиком полученного потребительского кредита (займа) на определенные цели);</a:t>
            </a:r>
          </a:p>
          <a:p>
            <a:pPr indent="342900" algn="just">
              <a:spcBef>
                <a:spcPts val="800"/>
              </a:spcBef>
              <a:spcAft>
                <a:spcPts val="0"/>
              </a:spcAft>
            </a:pPr>
            <a:r>
              <a:rPr lang="ru-RU" sz="12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21) подсудность споров по искам кредитора к заемщику;</a:t>
            </a:r>
          </a:p>
          <a:p>
            <a:pPr indent="342900" algn="just">
              <a:spcBef>
                <a:spcPts val="800"/>
              </a:spcBef>
              <a:spcAft>
                <a:spcPts val="0"/>
              </a:spcAft>
            </a:pPr>
            <a:r>
              <a:rPr lang="ru-RU" sz="12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22) формуляры или иные стандартные формы, в которых определены общие условия договора потребительского кредита (займа);</a:t>
            </a:r>
          </a:p>
          <a:p>
            <a:pPr indent="342900" algn="just">
              <a:spcBef>
                <a:spcPts val="800"/>
              </a:spcBef>
              <a:spcAft>
                <a:spcPts val="0"/>
              </a:spcAft>
            </a:pPr>
            <a:r>
              <a:rPr lang="ru-RU" sz="12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23) </a:t>
            </a:r>
            <a:r>
              <a:rPr lang="ru-RU" sz="1200" i="1" dirty="0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ИНЫЕ УСЛОВИЯ ДОГОВОРА ПОТРЕБИТЕЛЬСКОГО ЗАЙМА (в качестве примера:  информация об очередности погашения задолженности заемщика в случае, если сумма произведенного заемщиком платежа по договору потребительского кредита (займа) недостаточна для полного исполнения обязательств заемщика по договору потребительского кредита (займа)).</a:t>
            </a:r>
          </a:p>
          <a:p>
            <a:pPr indent="342900" algn="just">
              <a:spcBef>
                <a:spcPts val="1200"/>
              </a:spcBef>
              <a:spcAft>
                <a:spcPts val="0"/>
              </a:spcAft>
            </a:pPr>
            <a:r>
              <a:rPr lang="ru-RU" sz="1200" i="1" dirty="0">
                <a:solidFill>
                  <a:srgbClr val="FF0000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endParaRPr lang="ru-RU" sz="120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32656" y="2252936"/>
            <a:ext cx="288032" cy="2308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900" dirty="0">
                <a:solidFill>
                  <a:srgbClr val="FF0000"/>
                </a:solidFill>
                <a:latin typeface="Impact" panose="020B0806030902050204" pitchFamily="34" charset="0"/>
              </a:rPr>
              <a:t>10</a:t>
            </a:r>
          </a:p>
        </p:txBody>
      </p:sp>
      <p:sp>
        <p:nvSpPr>
          <p:cNvPr id="8" name="Овал 7"/>
          <p:cNvSpPr/>
          <p:nvPr/>
        </p:nvSpPr>
        <p:spPr>
          <a:xfrm>
            <a:off x="368660" y="2260340"/>
            <a:ext cx="216024" cy="21602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332656" y="7668344"/>
            <a:ext cx="288032" cy="230832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900" dirty="0">
                <a:solidFill>
                  <a:srgbClr val="FF0000"/>
                </a:solidFill>
                <a:latin typeface="Impact" panose="020B0806030902050204" pitchFamily="34" charset="0"/>
              </a:rPr>
              <a:t>9</a:t>
            </a:r>
          </a:p>
        </p:txBody>
      </p:sp>
      <p:sp>
        <p:nvSpPr>
          <p:cNvPr id="10" name="Овал 9"/>
          <p:cNvSpPr/>
          <p:nvPr/>
        </p:nvSpPr>
        <p:spPr>
          <a:xfrm>
            <a:off x="368660" y="7675748"/>
            <a:ext cx="216024" cy="21602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81942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980</TotalTime>
  <Words>931</Words>
  <Application>Microsoft Office PowerPoint</Application>
  <PresentationFormat>Экран (4:3)</PresentationFormat>
  <Paragraphs>99</Paragraphs>
  <Slides>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8" baseType="lpstr">
      <vt:lpstr>Arial</vt:lpstr>
      <vt:lpstr>Calibri</vt:lpstr>
      <vt:lpstr>Impact</vt:lpstr>
      <vt:lpstr>Times New Roman</vt:lpstr>
      <vt:lpstr>Тема Office</vt:lpstr>
      <vt:lpstr>Презентация PowerPoint</vt:lpstr>
      <vt:lpstr> ОБЩИЕ УСЛОВИЯ ДОГОВОРА ПОТРЕБИТЕЛЬСКОГО КРЕДИТА (ЗАЙМА) в соответствии с требованиями статьи 5 Закона № 353-ФЗ должны содержать следующие условия: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Казакова Анна Дмитриевна</dc:creator>
  <cp:lastModifiedBy>Раиса Тарина</cp:lastModifiedBy>
  <cp:revision>15</cp:revision>
  <dcterms:created xsi:type="dcterms:W3CDTF">2017-08-23T07:06:10Z</dcterms:created>
  <dcterms:modified xsi:type="dcterms:W3CDTF">2018-04-13T11:57:04Z</dcterms:modified>
</cp:coreProperties>
</file>