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4660"/>
  </p:normalViewPr>
  <p:slideViewPr>
    <p:cSldViewPr>
      <p:cViewPr varScale="1">
        <p:scale>
          <a:sx n="79" d="100"/>
          <a:sy n="79" d="100"/>
        </p:scale>
        <p:origin x="288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94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3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84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8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7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45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12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92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47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27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39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9836B-1A69-421D-806E-057710E6682E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3BE5D-E2BC-45AA-87DE-7C322EB71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31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48473"/>
              </p:ext>
            </p:extLst>
          </p:nvPr>
        </p:nvGraphicFramePr>
        <p:xfrm>
          <a:off x="620688" y="2771800"/>
          <a:ext cx="5904656" cy="6048667"/>
        </p:xfrm>
        <a:graphic>
          <a:graphicData uri="http://schemas.openxmlformats.org/drawingml/2006/table">
            <a:tbl>
              <a:tblPr/>
              <a:tblGrid>
                <a:gridCol w="423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Индивидуальные условия договора потребительского кредита (займа)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Условие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Содержание условия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кредита (займа) или лимит кредитования и порядок его изменения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Срок действия договора, срок возврата кредита (займа)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Валюта, в которой предоставляется кредит (заем)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Процентная ставка (процентные ставки) (в процентах годовых) или порядок ее (их) определения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Порядок определения курса иностранной валюты при переводе денежных средств кредитором третьему лицу, указанному заемщиком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Количество, размер и периодичность (сроки) платежей заемщика по договору или порядок определения этих платежей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Порядок изменения количества, размера и периодичности (сроков) платежей заемщика при частичном досрочном возврате кредита (займа)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Способы исполнения заемщиком обязательств по договору по месту нахождения заемщика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8.1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Бесплатный способ исполнения заемщиком обязательств по договору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Обязанность заемщика заключить иные договоры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Обязанность заемщика по предоставлению обеспечения исполнения обязательств по договору и требования к такому обеспечению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Цели использования заемщиком потребительского кредита (займа)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2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Ответственность заемщика за ненадлежащее исполнение условий договора, размер неустойки (штрафа, пени) или порядок их определения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Условие об уступке кредитором третьим лицам прав (требований) по договору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Согласие заемщика с общими условиями договора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Услуги, оказываемые кредитором заемщику за отдельную плату и необходимые для заключения договора, их цена или порядок ее определения, а также согласие заемщика на оказание таких услуг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Способ обмена информацией между кредитором и заемщиком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1" u="sng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ИНЫЕ УСЛОВИЯ, ТРЕБУЮЩИЕ СОГЛАСОВАНИЯ КРЕДИТОРОМ И ЗАЕМЩИКОМ ИНДИВИДУАЛЬНО 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747" marR="5747" marT="57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87" y="395536"/>
            <a:ext cx="2341563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0" y="395536"/>
            <a:ext cx="725487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61276" y="743199"/>
            <a:ext cx="35157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УСЛОВИЯ ДОГОВОРА ПОТРЕБИТЕЛЬСКОГО КРЕДИТА (ЗАЙМА)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статьи 5 Закона № 353-ФЗ должны быть оформлены в следующем порядке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80728" y="1316832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24" name="Овал 23"/>
          <p:cNvSpPr/>
          <p:nvPr/>
        </p:nvSpPr>
        <p:spPr>
          <a:xfrm>
            <a:off x="1016732" y="1324236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48680" y="179512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26" name="Овал 25"/>
          <p:cNvSpPr/>
          <p:nvPr/>
        </p:nvSpPr>
        <p:spPr>
          <a:xfrm>
            <a:off x="584684" y="186916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437112" y="1028800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8" name="Овал 27"/>
          <p:cNvSpPr/>
          <p:nvPr/>
        </p:nvSpPr>
        <p:spPr>
          <a:xfrm>
            <a:off x="4473116" y="1036204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124744" y="2901008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33" name="Овал 32"/>
          <p:cNvSpPr/>
          <p:nvPr/>
        </p:nvSpPr>
        <p:spPr>
          <a:xfrm>
            <a:off x="1160748" y="2908412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260648" y="3765104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7</a:t>
            </a:r>
          </a:p>
        </p:txBody>
      </p:sp>
      <p:sp>
        <p:nvSpPr>
          <p:cNvPr id="35" name="Овал 34"/>
          <p:cNvSpPr/>
          <p:nvPr/>
        </p:nvSpPr>
        <p:spPr>
          <a:xfrm>
            <a:off x="296652" y="3772508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60648" y="8517632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8</a:t>
            </a:r>
          </a:p>
        </p:txBody>
      </p:sp>
      <p:sp>
        <p:nvSpPr>
          <p:cNvPr id="37" name="Овал 36"/>
          <p:cNvSpPr/>
          <p:nvPr/>
        </p:nvSpPr>
        <p:spPr>
          <a:xfrm>
            <a:off x="296652" y="8525036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5949280" y="6861448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39" name="Овал 38"/>
          <p:cNvSpPr/>
          <p:nvPr/>
        </p:nvSpPr>
        <p:spPr>
          <a:xfrm>
            <a:off x="5985284" y="6868852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5517232" y="7236296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41" name="Овал 40"/>
          <p:cNvSpPr/>
          <p:nvPr/>
        </p:nvSpPr>
        <p:spPr>
          <a:xfrm>
            <a:off x="5553236" y="7243700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949280" y="7869560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6</a:t>
            </a:r>
          </a:p>
        </p:txBody>
      </p:sp>
      <p:sp>
        <p:nvSpPr>
          <p:cNvPr id="43" name="Овал 42"/>
          <p:cNvSpPr/>
          <p:nvPr/>
        </p:nvSpPr>
        <p:spPr>
          <a:xfrm>
            <a:off x="5985284" y="7876964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833231" y="3340460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31" name="Овал 30"/>
          <p:cNvSpPr/>
          <p:nvPr/>
        </p:nvSpPr>
        <p:spPr>
          <a:xfrm>
            <a:off x="5869235" y="3347864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381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64" y="908303"/>
            <a:ext cx="6480720" cy="1719481"/>
          </a:xfrm>
        </p:spPr>
        <p:txBody>
          <a:bodyPr>
            <a:normAutofit/>
          </a:bodyPr>
          <a:lstStyle/>
          <a:p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УСЛОВИЯ ДОГОВОРА ПОТРЕБИТЕЛЬСКОГО КРЕДИТА (ЗАЙМА)</a:t>
            </a:r>
            <a:b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статьи 5 Закона № 353-ФЗ должны содержать следующие условия: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33056" y="25152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Утверждение в установленном порядке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2656" y="2483768"/>
            <a:ext cx="6264696" cy="6104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800"/>
              </a:spcBef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наименование кредитора, место нахождения постоянно действующего исполнительного органа, контактный телефон, по которому осуществляется связь с кредитором, официальный сайт в информационно-телекоммуникационной сети "Интернет", номер лицензии на осуществление банковских операций (для кредитных организаций), информация о внесении сведений о кредиторе в соответствующий государственный реестр (для </a:t>
            </a:r>
            <a:r>
              <a:rPr lang="ru-RU" sz="12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микрофинансовых</a:t>
            </a: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организаций, ломбардов), о членстве в саморегулируемой организации (для кредитных потребительских кооперативов);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требования к заемщику, которые установлены кредитором и выполнение которых является обязательным для предоставления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сроки рассмотрения оформленного заемщиком заявления о предоставлении потребительского кредита (займа) и принятия кредитором решения относительно этого заявления, а также перечень документов, необходимых для рассмотрения заявления, в том числе для оценки кредитоспособности заемщика;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виды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 суммы потребительского кредита (займа) и сроки его возврата;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6) валюты, в которых предоставляется потребительский кредит (заем);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7) способы предоставления потребительского кредита (займа), в том числе с использованием заемщиком электронных средств платежа;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8) процентные ставки в процентах годовых, а при применении переменных процентных ставок - порядок их определения, соответствующий требованиям настоящего Федерального закона;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9) виды и суммы иных платежей заемщика по договору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10) диапазоны значений полной стоимости потребительского кредита (займа), определенных с учетом требований настоящего Федерального закона по видам потребительского кредита (займа);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21088" y="251520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4257092" y="258924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32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0648" y="251520"/>
            <a:ext cx="6408712" cy="886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800"/>
              </a:spcBef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11) периодичность платежей заемщика при возврате потребительского кредита (займа), уплате процентов и иных платежей по кредиту (займу);</a:t>
            </a:r>
          </a:p>
          <a:p>
            <a:pPr indent="342900" algn="just">
              <a:spcBef>
                <a:spcPts val="800"/>
              </a:spcBef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12) способы возврата заемщиком потребительского кредита (займа), уплаты процентов по нему, включая бесплатный способ исполнения заемщиком обязательств по договору потребительского кредита (займа);</a:t>
            </a:r>
          </a:p>
          <a:p>
            <a:pPr indent="342900" algn="just">
              <a:spcBef>
                <a:spcPts val="800"/>
              </a:spcBef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13) сроки, в течение которых заемщик вправе отказаться от получения потребительского кредита (займа);</a:t>
            </a:r>
          </a:p>
          <a:p>
            <a:pPr indent="342900" algn="just">
              <a:spcBef>
                <a:spcPts val="800"/>
              </a:spcBef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14) способы обеспечения исполнения обязательств по договору потребительского кредита (займа);</a:t>
            </a:r>
          </a:p>
          <a:p>
            <a:pPr indent="342900" algn="just">
              <a:spcBef>
                <a:spcPts val="800"/>
              </a:spcBef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15) ответственность заемщика за ненадлежащее исполнение договора потребительского кредита (займа), размеры неустойки (штрафа, пени), порядок ее расчета, а также информация о том, в каких случаях данные санкции могут быть применены;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16) информация об иных договорах, которые заемщик обязан заключить, и (или) иных услугах, которые он обязан получить в связи с договором потребительского кредита (займа), а также информация о возможности заемщика согласиться с заключением таких договоров и (или) оказанием таких услуг либо отказаться от них;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17) информация о возможном увеличении суммы расходов заемщика по сравнению с ожидаемой суммой расходов в рублях, в том числе при применении переменной процентной ставки, а также информация о том, что изменение курса иностранной валюты в прошлом не свидетельствует об изменении ее курса в будущем (для потребительских кредитов (займов) в иностранной валюте);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18) информация об определении курса иностранной валюты в случае, если валюта, в которой осуществляется перевод денежных средств кредитором третьему лицу, указанному заемщиком при предоставлении потребительского кредита (займа), может отличаться от валюты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19) информация о возможности запрета уступки кредитором третьим лицам прав (требований) по договору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20) порядок предоставления заемщиком информации об использовании потребительского кредита (займа) (при включении в договор потребительского кредита (займа) условия об использовании заемщиком полученного потребительского кредита (займа) на определенные цели);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21) подсудность споров по искам кредитора к заемщику;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22) формуляры или иные стандартные формы, в которых определены общие условия договора потребительского кредита (займа);</a:t>
            </a:r>
          </a:p>
          <a:p>
            <a:pPr indent="342900" algn="just">
              <a:spcBef>
                <a:spcPts val="80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23)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ИНЫЕ УСЛОВИЯ ДОГОВОРА ПОТРЕБИТЕЛЬСКОГО ЗАЙМА (в качестве примера:  информация об очередности погашения задолженности заемщика в случае, если сумма произведенного заемщиком платежа по договору потребительского кредита (займа) недостаточна для полного исполнения обязательств заемщика по договору потребительского кредита (займа)).</a:t>
            </a:r>
          </a:p>
          <a:p>
            <a:pPr indent="342900" algn="just">
              <a:spcBef>
                <a:spcPts val="1200"/>
              </a:spcBef>
              <a:spcAft>
                <a:spcPts val="0"/>
              </a:spcAft>
            </a:pP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2656" y="2252936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10</a:t>
            </a:r>
          </a:p>
        </p:txBody>
      </p:sp>
      <p:sp>
        <p:nvSpPr>
          <p:cNvPr id="8" name="Овал 7"/>
          <p:cNvSpPr/>
          <p:nvPr/>
        </p:nvSpPr>
        <p:spPr>
          <a:xfrm>
            <a:off x="368660" y="2260340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32656" y="7668344"/>
            <a:ext cx="2880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rgbClr val="FF0000"/>
                </a:solidFill>
                <a:latin typeface="Impact" panose="020B0806030902050204" pitchFamily="34" charset="0"/>
              </a:rPr>
              <a:t>9</a:t>
            </a:r>
          </a:p>
        </p:txBody>
      </p:sp>
      <p:sp>
        <p:nvSpPr>
          <p:cNvPr id="10" name="Овал 9"/>
          <p:cNvSpPr/>
          <p:nvPr/>
        </p:nvSpPr>
        <p:spPr>
          <a:xfrm>
            <a:off x="368660" y="7675748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194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931</Words>
  <Application>Microsoft Office PowerPoint</Application>
  <PresentationFormat>Экран (4:3)</PresentationFormat>
  <Paragraphs>99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Impact</vt:lpstr>
      <vt:lpstr>Times New Roman</vt:lpstr>
      <vt:lpstr>Тема Office</vt:lpstr>
      <vt:lpstr>Презентация PowerPoint</vt:lpstr>
      <vt:lpstr> ОБЩИЕ УСЛОВИЯ ДОГОВОРА ПОТРЕБИТЕЛЬСКОГО КРЕДИТА (ЗАЙМА) в соответствии с требованиями статьи 5 Закона № 353-ФЗ должны содержать следующие условия: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Казакова Анна Дмитриевна</dc:creator>
  <cp:lastModifiedBy>Раиса Тарина</cp:lastModifiedBy>
  <cp:revision>15</cp:revision>
  <dcterms:created xsi:type="dcterms:W3CDTF">2017-08-23T07:06:10Z</dcterms:created>
  <dcterms:modified xsi:type="dcterms:W3CDTF">2018-04-13T11:57:04Z</dcterms:modified>
</cp:coreProperties>
</file>